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  <p:sldId id="270" r:id="rId13"/>
    <p:sldId id="271" r:id="rId14"/>
    <p:sldId id="272" r:id="rId15"/>
    <p:sldId id="273" r:id="rId16"/>
    <p:sldId id="274" r:id="rId17"/>
    <p:sldId id="257" r:id="rId18"/>
    <p:sldId id="275" r:id="rId19"/>
    <p:sldId id="258" r:id="rId20"/>
    <p:sldId id="260" r:id="rId21"/>
    <p:sldId id="259" r:id="rId22"/>
    <p:sldId id="278" r:id="rId23"/>
    <p:sldId id="279" r:id="rId24"/>
    <p:sldId id="280" r:id="rId25"/>
    <p:sldId id="281" r:id="rId26"/>
    <p:sldId id="277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03" autoAdjust="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3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8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0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6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8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3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2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3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3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BC4F-42E7-4280-8207-BB01D2A0DA3B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8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5_Q-Mw6qH9k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youtube.com/watch?v=cmcdBnj4ZOg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youtube.com/watch?v=kQC82okzTXI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FyckP1Sjj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Your Gut Sense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Does technology (and associated media) affect how you think?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McLuhan’s Legacy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death (1980), seen as something of a crank, media hypester, faux celebrity</a:t>
            </a:r>
          </a:p>
          <a:p>
            <a:r>
              <a:rPr lang="en-US" dirty="0" smtClean="0"/>
              <a:t>Often not taken seriously as a communication, culture scholar</a:t>
            </a:r>
          </a:p>
          <a:p>
            <a:r>
              <a:rPr lang="en-US" dirty="0" smtClean="0"/>
              <a:t>More recently, a rebound in interest (probably connected with Internet’s perceived effects)</a:t>
            </a:r>
          </a:p>
          <a:p>
            <a:r>
              <a:rPr lang="en-US" dirty="0" smtClean="0"/>
              <a:t>Scholars with an education bent:  Gavriel Salomon, David Olson, Michael Cole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5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Thinking about Instructional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TV came into classroom at nearly same time it won wide acceptance in homes</a:t>
            </a:r>
          </a:p>
          <a:p>
            <a:r>
              <a:rPr lang="en-US" dirty="0" smtClean="0"/>
              <a:t>Variety of different purposes for use</a:t>
            </a:r>
          </a:p>
          <a:p>
            <a:pPr lvl="1"/>
            <a:r>
              <a:rPr lang="en-US" dirty="0" smtClean="0"/>
              <a:t>Regular instruction, as teacher substitute, in distance ed, for ed in non-school settings, etc.</a:t>
            </a:r>
          </a:p>
          <a:p>
            <a:r>
              <a:rPr lang="en-US" dirty="0" smtClean="0"/>
              <a:t>Fairly rapid evolution over 30 years (1950-80)</a:t>
            </a:r>
          </a:p>
          <a:p>
            <a:pPr lvl="1"/>
            <a:r>
              <a:rPr lang="en-US" dirty="0" smtClean="0"/>
              <a:t>Hardware costs, development of cheap VCRs, etc.</a:t>
            </a:r>
          </a:p>
          <a:p>
            <a:r>
              <a:rPr lang="en-US" dirty="0" smtClean="0"/>
              <a:t>Big government programs pushed development</a:t>
            </a:r>
          </a:p>
          <a:p>
            <a:pPr lvl="1"/>
            <a:r>
              <a:rPr lang="en-US" dirty="0" smtClean="0"/>
              <a:t>Sesame Street,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Uses in Classroom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efforts </a:t>
            </a:r>
            <a:r>
              <a:rPr lang="en-US" dirty="0"/>
              <a:t>at distance </a:t>
            </a:r>
            <a:r>
              <a:rPr lang="en-US" dirty="0" smtClean="0"/>
              <a:t>learning in higher ed</a:t>
            </a:r>
            <a:endParaRPr lang="en-US" dirty="0"/>
          </a:p>
          <a:p>
            <a:pPr lvl="1"/>
            <a:r>
              <a:rPr lang="en-US" dirty="0" smtClean="0"/>
              <a:t>E.g.:  </a:t>
            </a:r>
            <a:r>
              <a:rPr lang="en-US" i="1" dirty="0" smtClean="0"/>
              <a:t>Sunrise Semester</a:t>
            </a:r>
          </a:p>
          <a:p>
            <a:pPr lvl="1"/>
            <a:r>
              <a:rPr lang="en-US" dirty="0" smtClean="0"/>
              <a:t>Popular, but very basic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38400"/>
            <a:ext cx="32766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17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K-12 Classroom 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shortage in early 1960s (baby boom) led to many experiments with using TV to “substitute for the teacher”</a:t>
            </a:r>
          </a:p>
          <a:p>
            <a:r>
              <a:rPr lang="en-US" dirty="0" smtClean="0"/>
              <a:t>Typically closed-circuit from one room of a building to another</a:t>
            </a:r>
          </a:p>
          <a:p>
            <a:r>
              <a:rPr lang="en-US" dirty="0" smtClean="0"/>
              <a:t>Not highly successful – parents were suspicious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Distance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successful, esp. in Great Britain with advent of Open University (1969)</a:t>
            </a:r>
          </a:p>
          <a:p>
            <a:r>
              <a:rPr lang="en-US" dirty="0" smtClean="0"/>
              <a:t>Design, creation and distribution of materials (not just TV) was key</a:t>
            </a:r>
          </a:p>
          <a:p>
            <a:r>
              <a:rPr lang="en-US" dirty="0" smtClean="0"/>
              <a:t>Worked best in situations with widely dispersed populations over big areas (Canada, Australia, USSR)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927" y="3200400"/>
            <a:ext cx="43815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Sesame Street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Part of “Great Society” efforts to improve education, lift kids from poverty</a:t>
            </a:r>
          </a:p>
          <a:p>
            <a:r>
              <a:rPr lang="en-US" dirty="0" smtClean="0"/>
              <a:t>Backed by serious research efforts</a:t>
            </a:r>
          </a:p>
          <a:p>
            <a:r>
              <a:rPr lang="en-US" dirty="0" smtClean="0"/>
              <a:t>Active employment of visual effects in service of learning</a:t>
            </a:r>
            <a:endParaRPr lang="en-US" dirty="0"/>
          </a:p>
        </p:txBody>
      </p:sp>
      <p:pic>
        <p:nvPicPr>
          <p:cNvPr id="717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43124"/>
            <a:ext cx="364490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Distinctive Characters,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Count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38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Mattered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Careful design (attention to prior learning, developmental stages, etc.)</a:t>
            </a:r>
          </a:p>
          <a:p>
            <a:r>
              <a:rPr lang="en-US" dirty="0" smtClean="0"/>
              <a:t>Capitalization on associations already made via entertainment TV (pixilation, etc.)</a:t>
            </a:r>
          </a:p>
          <a:p>
            <a:r>
              <a:rPr lang="en-US" dirty="0" smtClean="0"/>
              <a:t>Constant comparison and contrast with high-production-value shows (commercials, etc.)</a:t>
            </a:r>
          </a:p>
          <a:p>
            <a:r>
              <a:rPr lang="en-US" dirty="0" smtClean="0"/>
              <a:t>Value of self-confrontation</a:t>
            </a:r>
          </a:p>
          <a:p>
            <a:pPr lvl="1"/>
            <a:r>
              <a:rPr lang="en-US" dirty="0" smtClean="0"/>
              <a:t>E.g., in teacher ed or any performance venue</a:t>
            </a:r>
          </a:p>
        </p:txBody>
      </p:sp>
    </p:spTree>
    <p:extLst>
      <p:ext uri="{BB962C8B-B14F-4D97-AF65-F5344CB8AC3E}">
        <p14:creationId xmlns:p14="http://schemas.microsoft.com/office/powerpoint/2010/main" val="18507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TV &amp;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national debate in 60s-70s</a:t>
            </a:r>
          </a:p>
          <a:p>
            <a:r>
              <a:rPr lang="en-US" i="1" dirty="0" smtClean="0"/>
              <a:t>Surgeon General’s Report </a:t>
            </a:r>
            <a:r>
              <a:rPr lang="en-US" dirty="0" smtClean="0"/>
              <a:t>in 1972 attempted to settle question</a:t>
            </a:r>
          </a:p>
          <a:p>
            <a:pPr lvl="1"/>
            <a:r>
              <a:rPr lang="en-US" smtClean="0"/>
              <a:t>(But still debated today)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747682"/>
            <a:ext cx="2495550" cy="411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21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Didn’t Matter So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Exposure to negative stimuli in entertainment TV (ads, violence, etc</a:t>
            </a:r>
            <a:r>
              <a:rPr lang="en-US" dirty="0" smtClean="0"/>
              <a:t>.)</a:t>
            </a:r>
          </a:p>
          <a:p>
            <a:r>
              <a:rPr lang="en-US" dirty="0"/>
              <a:t>“Standard” production values (color, animation, etc.)</a:t>
            </a:r>
          </a:p>
          <a:p>
            <a:r>
              <a:rPr lang="en-US" dirty="0" smtClean="0"/>
              <a:t>Physical arrangement of viewing environments</a:t>
            </a:r>
          </a:p>
        </p:txBody>
      </p:sp>
    </p:spTree>
    <p:extLst>
      <p:ext uri="{BB962C8B-B14F-4D97-AF65-F5344CB8AC3E}">
        <p14:creationId xmlns:p14="http://schemas.microsoft.com/office/powerpoint/2010/main" val="7493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Instructional Television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History of Ed Tech</a:t>
            </a:r>
          </a:p>
          <a:p>
            <a:pPr algn="r"/>
            <a:r>
              <a:rPr lang="en-US" dirty="0" smtClean="0"/>
              <a:t>EDC&amp;I 510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Questions that Faded with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Video as delivery vehicle for distance learning</a:t>
            </a:r>
          </a:p>
          <a:p>
            <a:pPr lvl="1"/>
            <a:r>
              <a:rPr lang="en-US" dirty="0" smtClean="0"/>
              <a:t>Was very hardware-intensive in cf. to online</a:t>
            </a:r>
          </a:p>
          <a:p>
            <a:r>
              <a:rPr lang="en-US" dirty="0" smtClean="0"/>
              <a:t>Complexity of delivering video signals</a:t>
            </a:r>
          </a:p>
          <a:p>
            <a:pPr lvl="1"/>
            <a:r>
              <a:rPr lang="en-US" dirty="0" smtClean="0"/>
              <a:t>Spread of CCTV, then VCRs</a:t>
            </a:r>
          </a:p>
          <a:p>
            <a:r>
              <a:rPr lang="en-US" dirty="0" smtClean="0"/>
              <a:t>Video as direct teacher substitute</a:t>
            </a:r>
          </a:p>
          <a:p>
            <a:pPr lvl="1"/>
            <a:r>
              <a:rPr lang="en-US" dirty="0" smtClean="0"/>
              <a:t>Teacher supply and demand now better understood and monitored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Was Left Unanswered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long term exposure to mediated materials (attention span, etc.)</a:t>
            </a:r>
          </a:p>
          <a:p>
            <a:pPr lvl="1"/>
            <a:r>
              <a:rPr lang="en-US" dirty="0" smtClean="0"/>
              <a:t>Cf. wide use of Channel One &amp; what kids recall</a:t>
            </a:r>
          </a:p>
          <a:p>
            <a:r>
              <a:rPr lang="en-US" dirty="0" smtClean="0"/>
              <a:t>“Print is hard, TV is easy”  Are they?</a:t>
            </a:r>
          </a:p>
          <a:p>
            <a:r>
              <a:rPr lang="en-US" dirty="0" smtClean="0"/>
              <a:t>“Visual literacy”  What is it?</a:t>
            </a:r>
          </a:p>
          <a:p>
            <a:pPr lvl="1"/>
            <a:r>
              <a:rPr lang="en-US" dirty="0" smtClean="0"/>
              <a:t>Cf. current interest in “Digital Storytelling”</a:t>
            </a:r>
          </a:p>
          <a:p>
            <a:r>
              <a:rPr lang="en-US" dirty="0" smtClean="0"/>
              <a:t>Is the Medium the Message?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Discussion Questions for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Chu &amp; Schramm</a:t>
            </a:r>
          </a:p>
          <a:p>
            <a:r>
              <a:rPr lang="en-US" dirty="0" smtClean="0"/>
              <a:t>Compared with the research on film, where does the research on TV match up? Where is it different?</a:t>
            </a:r>
          </a:p>
          <a:p>
            <a:r>
              <a:rPr lang="en-US" dirty="0" smtClean="0"/>
              <a:t>What was “conventional instruction” in the studies summarized?</a:t>
            </a:r>
          </a:p>
          <a:p>
            <a:r>
              <a:rPr lang="en-US" dirty="0" smtClean="0"/>
              <a:t>What were some of the underlying motivations for using TV in instruction?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Clark (‘83, ’94)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“Mere vehicles…”  Do you agree with this position (83, p. 445)?  Why or why not?</a:t>
            </a:r>
          </a:p>
          <a:p>
            <a:r>
              <a:rPr lang="en-US" dirty="0" smtClean="0"/>
              <a:t>Media attribute research (p. 451) – Are we still doing this sort of research today? Examples?</a:t>
            </a:r>
          </a:p>
          <a:p>
            <a:r>
              <a:rPr lang="en-US" dirty="0" smtClean="0"/>
              <a:t>Invested mental effort (IME) work  (p. 455) – Interaction with student ability levels – implications?</a:t>
            </a:r>
          </a:p>
          <a:p>
            <a:r>
              <a:rPr lang="en-US" dirty="0" smtClean="0"/>
              <a:t>Efficiency vs. effectiveness (94, pp. 25-27) – Do you agree with Clark’s views?</a:t>
            </a:r>
          </a:p>
          <a:p>
            <a:r>
              <a:rPr lang="en-US" dirty="0" smtClean="0"/>
              <a:t>Cf.: McLuhan’s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Clark (‘01)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load and mental effort (267-279) – Implications for other applications, subjects</a:t>
            </a:r>
          </a:p>
          <a:p>
            <a:r>
              <a:rPr lang="en-US" dirty="0" smtClean="0"/>
              <a:t>How to design to prevent “Overconfidence default” (280-82)?</a:t>
            </a:r>
          </a:p>
          <a:p>
            <a:r>
              <a:rPr lang="en-US" dirty="0" smtClean="0"/>
              <a:t>Motivation processes (“yin” and “yang”) – picture of learners and their motivations that emerges?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Salomon &amp; Perkins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</a:t>
            </a:r>
            <a:r>
              <a:rPr lang="en-US" i="1" dirty="0" smtClean="0"/>
              <a:t>with</a:t>
            </a:r>
            <a:r>
              <a:rPr lang="en-US" dirty="0" smtClean="0"/>
              <a:t>, </a:t>
            </a:r>
            <a:r>
              <a:rPr lang="en-US" i="1" dirty="0" smtClean="0"/>
              <a:t>of</a:t>
            </a:r>
            <a:r>
              <a:rPr lang="en-US" dirty="0" smtClean="0"/>
              <a:t>, and </a:t>
            </a:r>
            <a:r>
              <a:rPr lang="en-US" i="1" dirty="0" smtClean="0"/>
              <a:t>through</a:t>
            </a:r>
            <a:r>
              <a:rPr lang="en-US" dirty="0" smtClean="0"/>
              <a:t> technology –</a:t>
            </a:r>
            <a:r>
              <a:rPr lang="en-US" i="1" dirty="0" smtClean="0"/>
              <a:t>Examples</a:t>
            </a:r>
            <a:r>
              <a:rPr lang="en-US" dirty="0" smtClean="0"/>
              <a:t> of each?</a:t>
            </a:r>
          </a:p>
          <a:p>
            <a:r>
              <a:rPr lang="en-US" i="1" dirty="0" smtClean="0"/>
              <a:t>Learning benefits </a:t>
            </a:r>
            <a:r>
              <a:rPr lang="en-US" dirty="0" smtClean="0"/>
              <a:t>of each?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Effects through</a:t>
            </a:r>
            <a:r>
              <a:rPr lang="en-US" dirty="0" smtClean="0"/>
              <a:t>” and notion of </a:t>
            </a:r>
            <a:r>
              <a:rPr lang="en-US" i="1" dirty="0" smtClean="0"/>
              <a:t>activity systems</a:t>
            </a:r>
            <a:r>
              <a:rPr lang="en-US" dirty="0" smtClean="0"/>
              <a:t>:  How does this match with current uses of social media? With support for learning ?</a:t>
            </a:r>
          </a:p>
        </p:txBody>
      </p:sp>
    </p:spTree>
    <p:extLst>
      <p:ext uri="{BB962C8B-B14F-4D97-AF65-F5344CB8AC3E}">
        <p14:creationId xmlns:p14="http://schemas.microsoft.com/office/powerpoint/2010/main" val="35132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Games and Learning</a:t>
            </a:r>
            <a:br>
              <a:rPr lang="en-US" dirty="0" smtClean="0"/>
            </a:br>
            <a:r>
              <a:rPr lang="en-US" dirty="0" smtClean="0"/>
              <a:t>(for next week, 11/2)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play games, what are the instructional qualities or value that you see in your favorite games? What do you learn when you play?</a:t>
            </a:r>
          </a:p>
          <a:p>
            <a:r>
              <a:rPr lang="en-US" dirty="0"/>
              <a:t>If you don't play games, research or find a game that you are interested in and play it (or think of a game you used to play). What are/were the instructional qualities that you experienced, if any? What did you learn while playing?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big communication technology to arrive with lots of fanfare, predictions</a:t>
            </a:r>
          </a:p>
          <a:p>
            <a:pPr lvl="1"/>
            <a:r>
              <a:rPr lang="en-US" dirty="0" smtClean="0"/>
              <a:t>Initial predictions were grand:  “People will watch theatre performances in their living rooms.”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359" y="2514601"/>
            <a:ext cx="4259441" cy="2588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58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Rapid Spread of 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5182" y="1524000"/>
            <a:ext cx="311781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Quick adoption by most US households</a:t>
            </a:r>
          </a:p>
          <a:p>
            <a:r>
              <a:rPr lang="en-US" dirty="0" smtClean="0"/>
              <a:t>Reshapes entertainment industry</a:t>
            </a:r>
          </a:p>
          <a:p>
            <a:r>
              <a:rPr lang="en-US" dirty="0" smtClean="0"/>
              <a:t>Many cultural artifacts generated very swiftly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" y="1524000"/>
            <a:ext cx="537415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2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Merging into Everyday Life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419136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2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Developing a Visual Esthetic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2133600"/>
            <a:ext cx="28765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0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Pervasive and Long-Term Cultural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Removing previous barriers  between </a:t>
            </a:r>
          </a:p>
          <a:p>
            <a:pPr lvl="1"/>
            <a:r>
              <a:rPr lang="en-US" dirty="0" smtClean="0"/>
              <a:t>Men’s and women’s spheres of activity</a:t>
            </a:r>
          </a:p>
          <a:p>
            <a:pPr lvl="1"/>
            <a:r>
              <a:rPr lang="en-US" dirty="0" smtClean="0"/>
              <a:t>Political elites and the masses (elimination of the “smoky room”)</a:t>
            </a:r>
          </a:p>
          <a:p>
            <a:pPr lvl="1"/>
            <a:r>
              <a:rPr lang="en-US" dirty="0" smtClean="0"/>
              <a:t>Adults and children</a:t>
            </a:r>
          </a:p>
          <a:p>
            <a:pPr lvl="1"/>
            <a:endParaRPr lang="en-US" dirty="0"/>
          </a:p>
          <a:p>
            <a:pPr lvl="1" algn="r"/>
            <a:r>
              <a:rPr lang="en-US" dirty="0" smtClean="0"/>
              <a:t>Joshua Meyrowitz, </a:t>
            </a:r>
            <a:r>
              <a:rPr lang="en-US" b="1" i="1" dirty="0"/>
              <a:t>No Sense of </a:t>
            </a:r>
            <a:r>
              <a:rPr lang="en-US" b="1" i="1" dirty="0" smtClean="0"/>
              <a:t>Place</a:t>
            </a:r>
            <a:r>
              <a:rPr lang="en-US" dirty="0" smtClean="0"/>
              <a:t> (1986)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McLuhan’s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Canadian professor of Renaissance rhetoric</a:t>
            </a:r>
          </a:p>
          <a:p>
            <a:r>
              <a:rPr lang="en-US" dirty="0" smtClean="0"/>
              <a:t>Most active in 1950s-70s</a:t>
            </a:r>
          </a:p>
          <a:p>
            <a:r>
              <a:rPr lang="en-US" dirty="0" smtClean="0"/>
              <a:t>Famous for “the medium is the message” and “the global village”</a:t>
            </a:r>
          </a:p>
          <a:p>
            <a:pPr lvl="1"/>
            <a:r>
              <a:rPr lang="en-US" dirty="0" smtClean="0"/>
              <a:t>But what does that mean…?</a:t>
            </a:r>
          </a:p>
          <a:p>
            <a:r>
              <a:rPr lang="en-US" b="1" i="1" dirty="0" smtClean="0"/>
              <a:t>Understanding Media</a:t>
            </a:r>
            <a:r>
              <a:rPr lang="en-US" dirty="0" smtClean="0"/>
              <a:t> (1964)</a:t>
            </a:r>
          </a:p>
          <a:p>
            <a:pPr lvl="1"/>
            <a:r>
              <a:rPr lang="en-US" dirty="0" smtClean="0"/>
              <a:t>“Hot” and “Cool”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0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and Cool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u="sng" dirty="0" smtClean="0"/>
              <a:t>HOT</a:t>
            </a:r>
          </a:p>
          <a:p>
            <a:r>
              <a:rPr lang="en-US" dirty="0" smtClean="0"/>
              <a:t>Extend one sense in high definition</a:t>
            </a:r>
          </a:p>
          <a:p>
            <a:r>
              <a:rPr lang="en-US" dirty="0" smtClean="0"/>
              <a:t>User doesn’t have to work so hard to extract meaning (so: less mental engagement)</a:t>
            </a:r>
          </a:p>
          <a:p>
            <a:pPr lvl="1"/>
            <a:r>
              <a:rPr lang="en-US" dirty="0" smtClean="0"/>
              <a:t>Film</a:t>
            </a:r>
          </a:p>
          <a:p>
            <a:pPr lvl="1"/>
            <a:r>
              <a:rPr lang="en-US" dirty="0" smtClean="0"/>
              <a:t>Novels</a:t>
            </a:r>
          </a:p>
          <a:p>
            <a:pPr lvl="1"/>
            <a:r>
              <a:rPr lang="en-US" dirty="0" smtClean="0"/>
              <a:t>Radio</a:t>
            </a:r>
          </a:p>
          <a:p>
            <a:pPr lvl="1"/>
            <a:r>
              <a:rPr lang="en-US" dirty="0" smtClean="0"/>
              <a:t>Photography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u="sng" dirty="0" smtClean="0"/>
              <a:t>COOL</a:t>
            </a:r>
          </a:p>
          <a:p>
            <a:r>
              <a:rPr lang="en-US" dirty="0" smtClean="0"/>
              <a:t>Extend several senses in lower definition</a:t>
            </a:r>
          </a:p>
          <a:p>
            <a:r>
              <a:rPr lang="en-US" dirty="0" smtClean="0"/>
              <a:t>Takes </a:t>
            </a:r>
            <a:r>
              <a:rPr lang="en-US" i="1" dirty="0" smtClean="0"/>
              <a:t>effort </a:t>
            </a:r>
            <a:r>
              <a:rPr lang="en-US" dirty="0" smtClean="0"/>
              <a:t>for user to </a:t>
            </a:r>
            <a:r>
              <a:rPr lang="en-US" dirty="0"/>
              <a:t>extract </a:t>
            </a:r>
            <a:r>
              <a:rPr lang="en-US" dirty="0" smtClean="0"/>
              <a:t>meaning </a:t>
            </a:r>
            <a:r>
              <a:rPr lang="en-US" dirty="0"/>
              <a:t>(so: </a:t>
            </a:r>
            <a:r>
              <a:rPr lang="en-US" dirty="0" smtClean="0"/>
              <a:t>more mental </a:t>
            </a:r>
            <a:r>
              <a:rPr lang="en-US" dirty="0"/>
              <a:t>engagement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TV</a:t>
            </a:r>
          </a:p>
          <a:p>
            <a:pPr lvl="1"/>
            <a:r>
              <a:rPr lang="en-US" dirty="0" smtClean="0"/>
              <a:t>Comics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1041</Words>
  <Application>Microsoft Office PowerPoint</Application>
  <PresentationFormat>On-screen Show (4:3)</PresentationFormat>
  <Paragraphs>122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Your Gut Sense</vt:lpstr>
      <vt:lpstr>Instructional Television</vt:lpstr>
      <vt:lpstr>TV</vt:lpstr>
      <vt:lpstr>Rapid Spread of TV</vt:lpstr>
      <vt:lpstr>Merging into Everyday Life</vt:lpstr>
      <vt:lpstr>Developing a Visual Esthetic</vt:lpstr>
      <vt:lpstr>Pervasive and Long-Term Cultural Consequences</vt:lpstr>
      <vt:lpstr>McLuhan’s Ideas</vt:lpstr>
      <vt:lpstr>Hot and Cool</vt:lpstr>
      <vt:lpstr>McLuhan’s Legacy</vt:lpstr>
      <vt:lpstr>Thinking about Instructional Uses</vt:lpstr>
      <vt:lpstr>Uses in Classroom</vt:lpstr>
      <vt:lpstr>K-12 Classroom Use</vt:lpstr>
      <vt:lpstr>Distance Education</vt:lpstr>
      <vt:lpstr>Sesame Street</vt:lpstr>
      <vt:lpstr>Distinctive Characters, Settings</vt:lpstr>
      <vt:lpstr>What Mattered</vt:lpstr>
      <vt:lpstr>TV &amp; Violence</vt:lpstr>
      <vt:lpstr>What Didn’t Matter So Much</vt:lpstr>
      <vt:lpstr>Questions that Faded with Time</vt:lpstr>
      <vt:lpstr>What Was Left Unanswered</vt:lpstr>
      <vt:lpstr>Discussion Questions for Readings</vt:lpstr>
      <vt:lpstr>Clark (‘83, ’94)</vt:lpstr>
      <vt:lpstr>Clark (‘01)</vt:lpstr>
      <vt:lpstr>Salomon &amp; Perkins</vt:lpstr>
      <vt:lpstr>PowerPoint Presentation</vt:lpstr>
      <vt:lpstr>Games and Learning (for next week, 11/2)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We Learn from 70 Years of Research on Instructional Film?</dc:title>
  <dc:creator>S Kerr</dc:creator>
  <cp:lastModifiedBy>S Kerr</cp:lastModifiedBy>
  <cp:revision>22</cp:revision>
  <dcterms:created xsi:type="dcterms:W3CDTF">2010-10-20T17:32:49Z</dcterms:created>
  <dcterms:modified xsi:type="dcterms:W3CDTF">2011-10-27T01:43:39Z</dcterms:modified>
</cp:coreProperties>
</file>